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28F5F-654B-4606-9655-BEA402E94C22}" type="datetimeFigureOut">
              <a:rPr lang="fr-FR" smtClean="0"/>
              <a:t>20/10/2018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84D26-5565-4585-B1AB-FDAC16CCE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10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4D26-5565-4585-B1AB-FDAC16CCE99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15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C3A-A747-4975-A052-555A91C6B3B6}" type="datetime1">
              <a:rPr lang="fr-FR" smtClean="0"/>
              <a:t>20/10/2018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7A22-3A4A-49FD-BA96-3C67F69D97F7}" type="datetime1">
              <a:rPr lang="fr-FR" smtClean="0"/>
              <a:t>20/10/2018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2F02-B81D-4D3F-A0FA-DA70915C1D00}" type="datetime1">
              <a:rPr lang="fr-FR" smtClean="0"/>
              <a:t>20/10/2018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D88-C4D6-41B8-B816-6993B6E0117F}" type="datetime1">
              <a:rPr lang="fr-FR" smtClean="0"/>
              <a:t>20/10/2018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2D2-AD0A-470A-AD08-CDB786A8439B}" type="datetime1">
              <a:rPr lang="fr-FR" smtClean="0"/>
              <a:t>20/10/2018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769-0667-4935-AC0E-A1CE01535A89}" type="datetime1">
              <a:rPr lang="fr-FR" smtClean="0"/>
              <a:t>20/10/2018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6C31-B0A8-4B7F-BF31-0DDFF90D7E2A}" type="datetime1">
              <a:rPr lang="fr-FR" smtClean="0"/>
              <a:t>20/10/2018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9684-0BC6-47F9-A638-16E64866DA04}" type="datetime1">
              <a:rPr lang="fr-FR" smtClean="0"/>
              <a:t>20/10/2018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EB89-C9B6-40A9-AB3B-A1E43623F264}" type="datetime1">
              <a:rPr lang="fr-FR" smtClean="0"/>
              <a:t>20/10/2018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6F44-7C7E-439C-9E77-1EB40ED1C1A7}" type="datetime1">
              <a:rPr lang="fr-FR" smtClean="0"/>
              <a:t>20/10/2018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AFD4-162E-438F-BA5D-DE701E9D75DA}" type="datetime1">
              <a:rPr lang="fr-FR" smtClean="0"/>
              <a:t>20/10/2018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92BBA02-8011-4E14-A756-44C47174A1CD}" type="datetime1">
              <a:rPr lang="fr-FR" smtClean="0"/>
              <a:t>20/10/2018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9423EEF-52DF-4D07-A6F4-CFF1EA02DBF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26" Type="http://schemas.openxmlformats.org/officeDocument/2006/relationships/image" Target="../media/image58.png"/><Relationship Id="rId39" Type="http://schemas.openxmlformats.org/officeDocument/2006/relationships/image" Target="../media/image71.jpeg"/><Relationship Id="rId3" Type="http://schemas.openxmlformats.org/officeDocument/2006/relationships/image" Target="../media/image35.png"/><Relationship Id="rId21" Type="http://schemas.openxmlformats.org/officeDocument/2006/relationships/image" Target="../media/image53.jpe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png"/><Relationship Id="rId33" Type="http://schemas.openxmlformats.org/officeDocument/2006/relationships/image" Target="../media/image65.jpeg"/><Relationship Id="rId38" Type="http://schemas.openxmlformats.org/officeDocument/2006/relationships/image" Target="../media/image70.jpe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jpeg"/><Relationship Id="rId29" Type="http://schemas.openxmlformats.org/officeDocument/2006/relationships/image" Target="../media/image61.jpeg"/><Relationship Id="rId41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24" Type="http://schemas.openxmlformats.org/officeDocument/2006/relationships/image" Target="../media/image56.png"/><Relationship Id="rId32" Type="http://schemas.openxmlformats.org/officeDocument/2006/relationships/image" Target="../media/image64.jpeg"/><Relationship Id="rId37" Type="http://schemas.openxmlformats.org/officeDocument/2006/relationships/image" Target="../media/image69.jpeg"/><Relationship Id="rId40" Type="http://schemas.openxmlformats.org/officeDocument/2006/relationships/image" Target="../media/image72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28" Type="http://schemas.openxmlformats.org/officeDocument/2006/relationships/image" Target="../media/image60.jpeg"/><Relationship Id="rId36" Type="http://schemas.openxmlformats.org/officeDocument/2006/relationships/image" Target="../media/image68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31" Type="http://schemas.openxmlformats.org/officeDocument/2006/relationships/image" Target="../media/image63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png"/><Relationship Id="rId22" Type="http://schemas.openxmlformats.org/officeDocument/2006/relationships/image" Target="../media/image54.jpeg"/><Relationship Id="rId27" Type="http://schemas.openxmlformats.org/officeDocument/2006/relationships/image" Target="../media/image59.jpeg"/><Relationship Id="rId30" Type="http://schemas.openxmlformats.org/officeDocument/2006/relationships/image" Target="../media/image62.jpeg"/><Relationship Id="rId35" Type="http://schemas.openxmlformats.org/officeDocument/2006/relationships/image" Target="../media/image67.jpeg"/><Relationship Id="rId43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3140968"/>
            <a:ext cx="7543800" cy="1524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FORUM Collectes 17-11-2018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800" dirty="0" smtClean="0"/>
              <a:t>« Une enquête </a:t>
            </a:r>
            <a:r>
              <a:rPr lang="fr-FR" sz="4800" dirty="0" err="1" smtClean="0"/>
              <a:t>nozéenne</a:t>
            </a:r>
            <a:r>
              <a:rPr lang="fr-FR" sz="4800" dirty="0" smtClean="0"/>
              <a:t> des archives aux greniers »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4670648"/>
            <a:ext cx="7554416" cy="990600"/>
          </a:xfrm>
          <a:solidFill>
            <a:srgbClr val="A80000"/>
          </a:solidFill>
        </p:spPr>
        <p:txBody>
          <a:bodyPr>
            <a:normAutofit fontScale="92500"/>
          </a:bodyPr>
          <a:lstStyle/>
          <a:p>
            <a:pPr algn="r"/>
            <a:r>
              <a:rPr lang="fr-FR" b="1" smtClean="0">
                <a:solidFill>
                  <a:schemeClr val="bg1"/>
                </a:solidFill>
              </a:rPr>
              <a:t>Exposition : NOZAY </a:t>
            </a:r>
            <a:r>
              <a:rPr lang="fr-FR" b="1" dirty="0" smtClean="0">
                <a:solidFill>
                  <a:schemeClr val="bg1"/>
                </a:solidFill>
              </a:rPr>
              <a:t>se souvient. Leurs histoires…</a:t>
            </a:r>
          </a:p>
          <a:p>
            <a:pPr algn="r"/>
            <a:r>
              <a:rPr lang="fr-FR" b="1" dirty="0" smtClean="0">
                <a:solidFill>
                  <a:schemeClr val="bg1"/>
                </a:solidFill>
              </a:rPr>
              <a:t>c’est notre Histoire.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566124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Tour du Fer à Cheval, Château des Ducs de Bretagne, NANTES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8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213848" cy="1600200"/>
          </a:xfrm>
        </p:spPr>
        <p:txBody>
          <a:bodyPr>
            <a:normAutofit/>
          </a:bodyPr>
          <a:lstStyle/>
          <a:p>
            <a:r>
              <a:rPr lang="fr-FR" dirty="0" smtClean="0"/>
              <a:t>Les Morts Pour la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608512"/>
          </a:xfrm>
          <a:solidFill>
            <a:srgbClr val="A80000"/>
          </a:solidFill>
        </p:spPr>
        <p:txBody>
          <a:bodyPr>
            <a:normAutofit/>
          </a:bodyPr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Croisement de différentes sources* pour établir une liste, la plus exhaustive possible, des </a:t>
            </a:r>
            <a:r>
              <a:rPr lang="fr-FR" dirty="0" err="1" smtClean="0">
                <a:solidFill>
                  <a:schemeClr val="bg1"/>
                </a:solidFill>
              </a:rPr>
              <a:t>Nozéens</a:t>
            </a:r>
            <a:r>
              <a:rPr lang="fr-FR" dirty="0" smtClean="0">
                <a:solidFill>
                  <a:schemeClr val="bg1"/>
                </a:solidFill>
              </a:rPr>
              <a:t> MPF 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(soit nés </a:t>
            </a:r>
            <a:r>
              <a:rPr lang="fr-FR" sz="1800" dirty="0">
                <a:solidFill>
                  <a:schemeClr val="bg1"/>
                </a:solidFill>
              </a:rPr>
              <a:t>à Nozay, </a:t>
            </a:r>
            <a:r>
              <a:rPr lang="fr-FR" sz="1800" dirty="0" smtClean="0">
                <a:solidFill>
                  <a:schemeClr val="bg1"/>
                </a:solidFill>
              </a:rPr>
              <a:t>soit ayant </a:t>
            </a:r>
            <a:r>
              <a:rPr lang="fr-FR" sz="1800" dirty="0">
                <a:solidFill>
                  <a:schemeClr val="bg1"/>
                </a:solidFill>
              </a:rPr>
              <a:t>habité Nozay, soit décédés à NOZAY</a:t>
            </a:r>
            <a:r>
              <a:rPr lang="fr-FR" sz="1800" dirty="0" smtClean="0">
                <a:solidFill>
                  <a:schemeClr val="bg1"/>
                </a:solidFill>
              </a:rPr>
              <a:t>.)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- Les biographies des 175 MPF présents sur le MAM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- un </a:t>
            </a:r>
            <a:r>
              <a:rPr lang="fr-FR" sz="1800" dirty="0" smtClean="0">
                <a:solidFill>
                  <a:schemeClr val="bg1"/>
                </a:solidFill>
              </a:rPr>
              <a:t>fichier EXCEL des </a:t>
            </a:r>
            <a:r>
              <a:rPr lang="fr-FR" sz="1800" dirty="0" smtClean="0">
                <a:solidFill>
                  <a:schemeClr val="bg1"/>
                </a:solidFill>
              </a:rPr>
              <a:t>MPF (189 noms)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- 180 fiches matricules issues des AD44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- 178 notifications issues du site MDH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- une cartographie des MPF sur le territoire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de Nozay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 smtClean="0">
                <a:solidFill>
                  <a:schemeClr val="bg1"/>
                </a:solidFill>
              </a:rPr>
              <a:t>* Sources : </a:t>
            </a:r>
            <a:r>
              <a:rPr lang="fr-FR" sz="1800" dirty="0" smtClean="0">
                <a:solidFill>
                  <a:srgbClr val="FFFF00"/>
                </a:solidFill>
              </a:rPr>
              <a:t>MDH, AD44, Livre d’OR, Recensement 1911, Etat-Civil</a:t>
            </a:r>
            <a:endParaRPr lang="fr-FR" sz="1800" dirty="0">
              <a:solidFill>
                <a:srgbClr val="FFFF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19" y="692696"/>
            <a:ext cx="5568059" cy="720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2975125" cy="15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321352" cy="1600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Lecture de lettres de poilus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608512"/>
          </a:xfrm>
          <a:solidFill>
            <a:srgbClr val="A80000"/>
          </a:solidFill>
        </p:spPr>
        <p:txBody>
          <a:bodyPr>
            <a:normAutofit/>
          </a:bodyPr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                 Les enregistrements audio ont été réalisés </a:t>
            </a:r>
            <a:r>
              <a:rPr lang="fr-FR" dirty="0">
                <a:solidFill>
                  <a:schemeClr val="bg1"/>
                </a:solidFill>
              </a:rPr>
              <a:t>par </a:t>
            </a:r>
            <a:r>
              <a:rPr lang="fr-FR" dirty="0" smtClean="0">
                <a:solidFill>
                  <a:schemeClr val="bg1"/>
                </a:solidFill>
              </a:rPr>
              <a:t>un groupe d’élèves du Collège Saint Joseph de Nozay, des  lettres échangées entre le poilu et sa famille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11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5" y="1628800"/>
            <a:ext cx="1875321" cy="12714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4680520" cy="30396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6" y="140568"/>
            <a:ext cx="2025020" cy="18845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6" y="2138140"/>
            <a:ext cx="1403954" cy="16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321352" cy="1600200"/>
          </a:xfrm>
        </p:spPr>
        <p:txBody>
          <a:bodyPr>
            <a:normAutofit/>
          </a:bodyPr>
          <a:lstStyle/>
          <a:p>
            <a:r>
              <a:rPr lang="fr-FR" dirty="0" smtClean="0"/>
              <a:t>Le Poilu Jean ROUENE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608512"/>
          </a:xfrm>
          <a:solidFill>
            <a:srgbClr val="A80000"/>
          </a:solidFill>
        </p:spPr>
        <p:txBody>
          <a:bodyPr>
            <a:normAutofit fontScale="85000" lnSpcReduction="20000"/>
          </a:bodyPr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Les écoles primaires (publique et privée) de Nozay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ont mené un projet commun en 2018 :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Retrouver les traces du poilu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Jean ROUENE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Les 71 élèves de CM2 des 2 écoles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se sont retrouvés pour une </a:t>
            </a:r>
            <a:r>
              <a:rPr lang="fr-FR" dirty="0" smtClean="0">
                <a:solidFill>
                  <a:schemeClr val="bg1"/>
                </a:solidFill>
              </a:rPr>
              <a:t>randonnée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le 28/06/2018, afin de vérifier leurs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recherches…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12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2371725" cy="19526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8" y="-99392"/>
            <a:ext cx="2976532" cy="23762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98970" y="612747"/>
            <a:ext cx="20104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Ecole de </a:t>
            </a:r>
          </a:p>
          <a:p>
            <a:pPr algn="ctr"/>
            <a:r>
              <a:rPr lang="fr-FR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Pierre Bleue</a:t>
            </a:r>
            <a:endParaRPr lang="fr-FR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2936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321352" cy="1600200"/>
          </a:xfrm>
        </p:spPr>
        <p:txBody>
          <a:bodyPr>
            <a:normAutofit/>
          </a:bodyPr>
          <a:lstStyle/>
          <a:p>
            <a:r>
              <a:rPr lang="fr-FR" dirty="0" smtClean="0"/>
              <a:t>Collections d’objets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608512"/>
          </a:xfrm>
          <a:solidFill>
            <a:srgbClr val="A80000"/>
          </a:solidFill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- La commune a engagé une campagne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auprès de la population pour exposer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des objets ayant appartenu à des poilus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nozéens</a:t>
            </a:r>
            <a:r>
              <a:rPr lang="fr-FR" dirty="0" smtClean="0">
                <a:solidFill>
                  <a:schemeClr val="bg1"/>
                </a:solidFill>
              </a:rPr>
              <a:t> -&gt; </a:t>
            </a:r>
            <a:r>
              <a:rPr lang="fr-FR" dirty="0" smtClean="0">
                <a:solidFill>
                  <a:srgbClr val="FFFF00"/>
                </a:solidFill>
              </a:rPr>
              <a:t>80 objets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 Un </a:t>
            </a:r>
            <a:r>
              <a:rPr lang="fr-FR" dirty="0" err="1" smtClean="0">
                <a:solidFill>
                  <a:schemeClr val="bg1"/>
                </a:solidFill>
              </a:rPr>
              <a:t>nozéen</a:t>
            </a:r>
            <a:r>
              <a:rPr lang="fr-FR" dirty="0" smtClean="0">
                <a:solidFill>
                  <a:schemeClr val="bg1"/>
                </a:solidFill>
              </a:rPr>
              <a:t> (FB) nous a prêté sa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collection personnelle -&gt; </a:t>
            </a:r>
            <a:r>
              <a:rPr lang="fr-FR" dirty="0" smtClean="0">
                <a:solidFill>
                  <a:srgbClr val="FFFF00"/>
                </a:solidFill>
              </a:rPr>
              <a:t>108 objets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- Un étudiant en histoire (KLG) avec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ses objets extraits des champs de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bataille du Linge -&gt; </a:t>
            </a:r>
            <a:r>
              <a:rPr lang="fr-FR" dirty="0" smtClean="0">
                <a:solidFill>
                  <a:srgbClr val="FFFF00"/>
                </a:solidFill>
              </a:rPr>
              <a:t>23 objets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211</a:t>
            </a:r>
            <a:r>
              <a:rPr lang="fr-FR" dirty="0" smtClean="0">
                <a:solidFill>
                  <a:schemeClr val="bg1"/>
                </a:solidFill>
              </a:rPr>
              <a:t> objets au total, tous sont exposés sous vitrines.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21234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321352" cy="1600200"/>
          </a:xfrm>
        </p:spPr>
        <p:txBody>
          <a:bodyPr>
            <a:normAutofit/>
          </a:bodyPr>
          <a:lstStyle/>
          <a:p>
            <a:r>
              <a:rPr lang="fr-FR" dirty="0" smtClean="0"/>
              <a:t>Le ciné est dans le pré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608512"/>
          </a:xfrm>
          <a:solidFill>
            <a:srgbClr val="A80000"/>
          </a:solidFill>
        </p:spPr>
        <p:txBody>
          <a:bodyPr>
            <a:norm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Le NOZEK organise tous les ans une semaine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 à thème, elle coïncide en 2018 avec notre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 exposition. 4 </a:t>
            </a:r>
            <a:r>
              <a:rPr lang="fr-FR" dirty="0" smtClean="0">
                <a:solidFill>
                  <a:schemeClr val="bg1"/>
                </a:solidFill>
              </a:rPr>
              <a:t>séances </a:t>
            </a:r>
            <a:r>
              <a:rPr lang="fr-FR" dirty="0" smtClean="0">
                <a:solidFill>
                  <a:schemeClr val="bg1"/>
                </a:solidFill>
              </a:rPr>
              <a:t>sont </a:t>
            </a:r>
            <a:r>
              <a:rPr lang="fr-FR" dirty="0">
                <a:solidFill>
                  <a:schemeClr val="bg1"/>
                </a:solidFill>
              </a:rPr>
              <a:t>consacrées </a:t>
            </a:r>
            <a:endParaRPr lang="fr-FR" dirty="0" smtClean="0">
              <a:solidFill>
                <a:schemeClr val="bg1"/>
              </a:solidFill>
            </a:endParaRP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à </a:t>
            </a:r>
            <a:r>
              <a:rPr lang="fr-FR" dirty="0">
                <a:solidFill>
                  <a:schemeClr val="bg1"/>
                </a:solidFill>
              </a:rPr>
              <a:t>la « Grande Guerre » 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sz="1700" dirty="0" smtClean="0">
                <a:solidFill>
                  <a:schemeClr val="bg1"/>
                </a:solidFill>
              </a:rPr>
              <a:t>Jeudi </a:t>
            </a:r>
            <a:r>
              <a:rPr lang="fr-FR" sz="1700" dirty="0">
                <a:solidFill>
                  <a:schemeClr val="bg1"/>
                </a:solidFill>
              </a:rPr>
              <a:t>8 novembre à 20 h 30 un documentaire</a:t>
            </a:r>
          </a:p>
          <a:p>
            <a:pPr lvl="0"/>
            <a:r>
              <a:rPr lang="fr-FR" sz="1700" dirty="0" smtClean="0">
                <a:solidFill>
                  <a:srgbClr val="FFFF00"/>
                </a:solidFill>
              </a:rPr>
              <a:t>– « Là </a:t>
            </a:r>
            <a:r>
              <a:rPr lang="fr-FR" sz="1700" dirty="0">
                <a:solidFill>
                  <a:srgbClr val="FFFF00"/>
                </a:solidFill>
              </a:rPr>
              <a:t>où poussent les </a:t>
            </a:r>
            <a:r>
              <a:rPr lang="fr-FR" sz="1700" dirty="0" smtClean="0">
                <a:solidFill>
                  <a:srgbClr val="FFFF00"/>
                </a:solidFill>
              </a:rPr>
              <a:t>coquelicots » de Vincent Marie </a:t>
            </a:r>
            <a:endParaRPr lang="fr-FR" sz="1700" dirty="0">
              <a:solidFill>
                <a:srgbClr val="FFFF00"/>
              </a:solidFill>
            </a:endParaRPr>
          </a:p>
          <a:p>
            <a:pPr lvl="0"/>
            <a:r>
              <a:rPr lang="fr-FR" sz="1700" dirty="0">
                <a:solidFill>
                  <a:schemeClr val="bg1"/>
                </a:solidFill>
              </a:rPr>
              <a:t>Dimanche 11 novembre à 20 h 30 un film</a:t>
            </a:r>
          </a:p>
          <a:p>
            <a:pPr lvl="0"/>
            <a:r>
              <a:rPr lang="fr-FR" sz="1700" dirty="0" smtClean="0">
                <a:solidFill>
                  <a:srgbClr val="FFFF00"/>
                </a:solidFill>
              </a:rPr>
              <a:t>-  « La vie et rien d’autre » de Bertrand Tavernier </a:t>
            </a:r>
          </a:p>
          <a:p>
            <a:r>
              <a:rPr lang="fr-FR" sz="1700" dirty="0">
                <a:solidFill>
                  <a:schemeClr val="bg1"/>
                </a:solidFill>
              </a:rPr>
              <a:t>Lundi 12/11/2018 AM rediffusion du film de Tavernier</a:t>
            </a:r>
          </a:p>
          <a:p>
            <a:pPr lvl="0"/>
            <a:r>
              <a:rPr lang="fr-FR" sz="1700" dirty="0">
                <a:solidFill>
                  <a:schemeClr val="bg1"/>
                </a:solidFill>
              </a:rPr>
              <a:t>Lundi 12 novembre – 20 h 30 - Soirée </a:t>
            </a:r>
            <a:r>
              <a:rPr lang="fr-FR" sz="1700" dirty="0" err="1">
                <a:solidFill>
                  <a:schemeClr val="bg1"/>
                </a:solidFill>
              </a:rPr>
              <a:t>Nozéenne</a:t>
            </a:r>
            <a:endParaRPr lang="fr-FR" sz="1700" dirty="0">
              <a:solidFill>
                <a:schemeClr val="bg1"/>
              </a:solidFill>
            </a:endParaRPr>
          </a:p>
          <a:p>
            <a:pPr lvl="0"/>
            <a:r>
              <a:rPr lang="fr-FR" sz="1700" dirty="0" smtClean="0">
                <a:solidFill>
                  <a:srgbClr val="FFFF00"/>
                </a:solidFill>
              </a:rPr>
              <a:t>- Présentation </a:t>
            </a:r>
            <a:r>
              <a:rPr lang="fr-FR" sz="1700" dirty="0">
                <a:solidFill>
                  <a:srgbClr val="FFFF00"/>
                </a:solidFill>
              </a:rPr>
              <a:t>des vidéos faites par les collèges et </a:t>
            </a:r>
            <a:r>
              <a:rPr lang="fr-FR" sz="1700" dirty="0" smtClean="0">
                <a:solidFill>
                  <a:srgbClr val="FFFF00"/>
                </a:solidFill>
              </a:rPr>
              <a:t>débat</a:t>
            </a:r>
            <a:endParaRPr lang="fr-FR" sz="1700" dirty="0">
              <a:solidFill>
                <a:srgbClr val="FFFF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1639069" cy="16390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0928"/>
            <a:ext cx="218402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321352" cy="16002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Notre histoire dans la Grande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752528"/>
          </a:xfrm>
          <a:solidFill>
            <a:srgbClr val="A80000"/>
          </a:solidFill>
        </p:spPr>
        <p:txBody>
          <a:bodyPr>
            <a:normAutofit fontScale="92500" lnSpcReduction="20000"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Nos poilus ont souvent écrit des carnets de 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campagne, nous donnant une vision 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de la guerre au plus près du terrain, ils nous 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permettent de mieux appréhender la 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Grande Histoire, avec des acteurs locaux.</a:t>
            </a:r>
          </a:p>
          <a:p>
            <a:endParaRPr lang="fr-FR" sz="1700" dirty="0" smtClean="0">
              <a:solidFill>
                <a:schemeClr val="bg1"/>
              </a:solidFill>
            </a:endParaRPr>
          </a:p>
          <a:p>
            <a:r>
              <a:rPr lang="fr-FR" sz="1700" dirty="0" smtClean="0">
                <a:solidFill>
                  <a:schemeClr val="bg1"/>
                </a:solidFill>
              </a:rPr>
              <a:t>Plusieurs </a:t>
            </a:r>
            <a:r>
              <a:rPr lang="fr-FR" sz="1700" u="sng" dirty="0" smtClean="0">
                <a:solidFill>
                  <a:schemeClr val="bg1"/>
                </a:solidFill>
              </a:rPr>
              <a:t>documents</a:t>
            </a:r>
            <a:r>
              <a:rPr lang="fr-FR" sz="1700" dirty="0" smtClean="0">
                <a:solidFill>
                  <a:schemeClr val="bg1"/>
                </a:solidFill>
              </a:rPr>
              <a:t> ont été produit à cette occasion :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</a:t>
            </a:r>
            <a:r>
              <a:rPr lang="fr-FR" sz="1700" dirty="0" smtClean="0">
                <a:solidFill>
                  <a:srgbClr val="FFFF00"/>
                </a:solidFill>
              </a:rPr>
              <a:t>L’année 1914, </a:t>
            </a:r>
            <a:r>
              <a:rPr lang="fr-FR" sz="1700" dirty="0">
                <a:solidFill>
                  <a:srgbClr val="FFFF00"/>
                </a:solidFill>
              </a:rPr>
              <a:t>une expérience </a:t>
            </a:r>
            <a:r>
              <a:rPr lang="fr-FR" sz="1700" dirty="0" smtClean="0">
                <a:solidFill>
                  <a:srgbClr val="FFFF00"/>
                </a:solidFill>
              </a:rPr>
              <a:t>collective, les pertes </a:t>
            </a:r>
            <a:r>
              <a:rPr lang="fr-FR" sz="1700" dirty="0" err="1" smtClean="0">
                <a:solidFill>
                  <a:srgbClr val="FFFF00"/>
                </a:solidFill>
              </a:rPr>
              <a:t>nozéennes</a:t>
            </a:r>
            <a:r>
              <a:rPr lang="fr-FR" sz="1700" dirty="0" smtClean="0">
                <a:solidFill>
                  <a:srgbClr val="FFFF00"/>
                </a:solidFill>
              </a:rPr>
              <a:t> </a:t>
            </a:r>
            <a:endParaRPr lang="fr-FR" sz="1700" dirty="0" smtClean="0">
              <a:solidFill>
                <a:srgbClr val="FFFF00"/>
              </a:solidFill>
            </a:endParaRPr>
          </a:p>
          <a:p>
            <a:r>
              <a:rPr lang="fr-FR" sz="1700" dirty="0" smtClean="0">
                <a:solidFill>
                  <a:schemeClr val="bg1"/>
                </a:solidFill>
              </a:rPr>
              <a:t>- des expériences individuelles grâce à 2 </a:t>
            </a:r>
            <a:r>
              <a:rPr lang="fr-FR" sz="1700" dirty="0" smtClean="0">
                <a:solidFill>
                  <a:schemeClr val="bg1"/>
                </a:solidFill>
              </a:rPr>
              <a:t>carnets de </a:t>
            </a:r>
            <a:r>
              <a:rPr lang="fr-FR" sz="1700" dirty="0" smtClean="0">
                <a:solidFill>
                  <a:schemeClr val="bg1"/>
                </a:solidFill>
              </a:rPr>
              <a:t>poilus</a:t>
            </a:r>
          </a:p>
          <a:p>
            <a:pPr lvl="1"/>
            <a:r>
              <a:rPr lang="fr-FR" sz="1500" dirty="0" smtClean="0">
                <a:solidFill>
                  <a:schemeClr val="bg1"/>
                </a:solidFill>
              </a:rPr>
              <a:t>- </a:t>
            </a:r>
            <a:r>
              <a:rPr lang="fr-FR" sz="1500" dirty="0" smtClean="0">
                <a:solidFill>
                  <a:srgbClr val="FFFF00"/>
                </a:solidFill>
              </a:rPr>
              <a:t>La Guerre de Jean </a:t>
            </a:r>
            <a:r>
              <a:rPr lang="fr-FR" sz="1500" dirty="0" smtClean="0">
                <a:solidFill>
                  <a:srgbClr val="FFFF00"/>
                </a:solidFill>
              </a:rPr>
              <a:t>AUBREE </a:t>
            </a:r>
          </a:p>
          <a:p>
            <a:pPr lvl="1"/>
            <a:r>
              <a:rPr lang="fr-FR" sz="1500" dirty="0" smtClean="0">
                <a:solidFill>
                  <a:schemeClr val="bg1"/>
                </a:solidFill>
              </a:rPr>
              <a:t>- </a:t>
            </a:r>
            <a:r>
              <a:rPr lang="fr-FR" sz="1500" dirty="0" smtClean="0">
                <a:solidFill>
                  <a:srgbClr val="FFFF00"/>
                </a:solidFill>
              </a:rPr>
              <a:t>La Guerre de François </a:t>
            </a:r>
            <a:r>
              <a:rPr lang="fr-FR" sz="1500" dirty="0" smtClean="0">
                <a:solidFill>
                  <a:srgbClr val="FFFF00"/>
                </a:solidFill>
              </a:rPr>
              <a:t>DOUCET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</a:t>
            </a:r>
            <a:r>
              <a:rPr lang="fr-FR" sz="1700" dirty="0" smtClean="0">
                <a:solidFill>
                  <a:srgbClr val="FFFF00"/>
                </a:solidFill>
              </a:rPr>
              <a:t>Pendant ce temps à Nozay</a:t>
            </a:r>
          </a:p>
          <a:p>
            <a:pPr lvl="1"/>
            <a:r>
              <a:rPr lang="fr-FR" sz="1500" dirty="0" smtClean="0">
                <a:solidFill>
                  <a:schemeClr val="bg1"/>
                </a:solidFill>
              </a:rPr>
              <a:t>Une a</a:t>
            </a:r>
            <a:r>
              <a:rPr lang="fr-FR" sz="1500" dirty="0" smtClean="0">
                <a:solidFill>
                  <a:schemeClr val="bg1"/>
                </a:solidFill>
              </a:rPr>
              <a:t>ctivité au ralenti, la chasse aux allemands, les réfugiés…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</a:t>
            </a:r>
            <a:r>
              <a:rPr lang="fr-FR" sz="1700" dirty="0" smtClean="0">
                <a:solidFill>
                  <a:srgbClr val="FFFF00"/>
                </a:solidFill>
              </a:rPr>
              <a:t>Comment les </a:t>
            </a:r>
            <a:r>
              <a:rPr lang="fr-FR" sz="1700" dirty="0" err="1" smtClean="0">
                <a:solidFill>
                  <a:srgbClr val="FFFF00"/>
                </a:solidFill>
              </a:rPr>
              <a:t>Nozéens</a:t>
            </a:r>
            <a:r>
              <a:rPr lang="fr-FR" sz="1700" dirty="0" smtClean="0">
                <a:solidFill>
                  <a:srgbClr val="FFFF00"/>
                </a:solidFill>
              </a:rPr>
              <a:t> se préparent-ils à la guerre ?</a:t>
            </a:r>
          </a:p>
          <a:p>
            <a:r>
              <a:rPr lang="fr-FR" sz="1700" dirty="0">
                <a:solidFill>
                  <a:schemeClr val="bg1"/>
                </a:solidFill>
              </a:rPr>
              <a:t>- </a:t>
            </a:r>
            <a:r>
              <a:rPr lang="fr-FR" sz="1700" dirty="0" smtClean="0">
                <a:solidFill>
                  <a:srgbClr val="FFFF00"/>
                </a:solidFill>
              </a:rPr>
              <a:t>Les entrées en guerre des </a:t>
            </a:r>
            <a:r>
              <a:rPr lang="fr-FR" sz="1700" dirty="0" err="1" smtClean="0">
                <a:solidFill>
                  <a:srgbClr val="FFFF00"/>
                </a:solidFill>
              </a:rPr>
              <a:t>Nozéens</a:t>
            </a:r>
            <a:endParaRPr lang="fr-FR" sz="1700" dirty="0" smtClean="0">
              <a:solidFill>
                <a:srgbClr val="FFFF00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- </a:t>
            </a:r>
            <a:r>
              <a:rPr lang="fr-FR" sz="1600" dirty="0" smtClean="0">
                <a:solidFill>
                  <a:srgbClr val="FFFF00"/>
                </a:solidFill>
              </a:rPr>
              <a:t>Les </a:t>
            </a:r>
            <a:r>
              <a:rPr lang="fr-FR" sz="1600" dirty="0" err="1" smtClean="0">
                <a:solidFill>
                  <a:srgbClr val="FFFF00"/>
                </a:solidFill>
              </a:rPr>
              <a:t>Nozéens</a:t>
            </a:r>
            <a:r>
              <a:rPr lang="fr-FR" sz="1600" dirty="0" smtClean="0">
                <a:solidFill>
                  <a:srgbClr val="FFFF00"/>
                </a:solidFill>
              </a:rPr>
              <a:t> qui ne partent pas, affectés spéciaux, détachés et sursitaires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- </a:t>
            </a:r>
            <a:r>
              <a:rPr lang="fr-FR" sz="1600" dirty="0" smtClean="0">
                <a:solidFill>
                  <a:srgbClr val="FFFF00"/>
                </a:solidFill>
              </a:rPr>
              <a:t>Les sorties de guerre des </a:t>
            </a:r>
            <a:r>
              <a:rPr lang="fr-FR" sz="1600" dirty="0" err="1" smtClean="0">
                <a:solidFill>
                  <a:srgbClr val="FFFF00"/>
                </a:solidFill>
              </a:rPr>
              <a:t>Nozéens</a:t>
            </a:r>
            <a:r>
              <a:rPr lang="fr-FR" sz="1600" dirty="0" smtClean="0">
                <a:solidFill>
                  <a:srgbClr val="FFFF00"/>
                </a:solidFill>
              </a:rPr>
              <a:t> (1918-1930)</a:t>
            </a:r>
            <a:endParaRPr lang="fr-FR" sz="1600" dirty="0">
              <a:solidFill>
                <a:srgbClr val="FFFF00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Un </a:t>
            </a:r>
            <a:r>
              <a:rPr lang="fr-FR" sz="1700" b="1" dirty="0" smtClean="0">
                <a:solidFill>
                  <a:schemeClr val="bg1"/>
                </a:solidFill>
              </a:rPr>
              <a:t>grand merci à notre </a:t>
            </a:r>
            <a:r>
              <a:rPr lang="fr-FR" sz="1700" b="1" dirty="0" smtClean="0">
                <a:solidFill>
                  <a:schemeClr val="bg1"/>
                </a:solidFill>
              </a:rPr>
              <a:t>historien </a:t>
            </a:r>
            <a:r>
              <a:rPr lang="fr-FR" sz="1700" b="1" dirty="0" err="1" smtClean="0">
                <a:solidFill>
                  <a:schemeClr val="bg1"/>
                </a:solidFill>
              </a:rPr>
              <a:t>nozéen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smtClean="0">
                <a:solidFill>
                  <a:schemeClr val="bg1"/>
                </a:solidFill>
              </a:rPr>
              <a:t>de Tahaa…</a:t>
            </a:r>
            <a:endParaRPr lang="fr-FR" sz="17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81" y="2645281"/>
            <a:ext cx="1874908" cy="28010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88641"/>
            <a:ext cx="1584175" cy="21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321352" cy="16002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Les familles dans la guerre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752528"/>
          </a:xfrm>
          <a:solidFill>
            <a:srgbClr val="A80000"/>
          </a:solidFill>
        </p:spPr>
        <p:txBody>
          <a:bodyPr>
            <a:normAutofit fontScale="92500" lnSpcReduction="20000"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Plusieurs familles </a:t>
            </a:r>
            <a:r>
              <a:rPr lang="fr-FR" dirty="0">
                <a:solidFill>
                  <a:schemeClr val="bg1"/>
                </a:solidFill>
              </a:rPr>
              <a:t>de </a:t>
            </a:r>
            <a:r>
              <a:rPr lang="fr-FR" dirty="0" smtClean="0">
                <a:solidFill>
                  <a:schemeClr val="bg1"/>
                </a:solidFill>
              </a:rPr>
              <a:t>poilus </a:t>
            </a:r>
            <a:r>
              <a:rPr lang="fr-FR" dirty="0" err="1" smtClean="0">
                <a:solidFill>
                  <a:schemeClr val="bg1"/>
                </a:solidFill>
              </a:rPr>
              <a:t>nozéens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ont participé à la conception de </a:t>
            </a:r>
            <a:r>
              <a:rPr lang="fr-FR" dirty="0" smtClean="0">
                <a:solidFill>
                  <a:schemeClr val="bg1"/>
                </a:solidFill>
              </a:rPr>
              <a:t>12 panneaux </a:t>
            </a:r>
            <a:r>
              <a:rPr lang="fr-FR" dirty="0">
                <a:solidFill>
                  <a:schemeClr val="bg1"/>
                </a:solidFill>
              </a:rPr>
              <a:t>spécifiques </a:t>
            </a:r>
            <a:r>
              <a:rPr lang="fr-FR" dirty="0" smtClean="0">
                <a:solidFill>
                  <a:schemeClr val="bg1"/>
                </a:solidFill>
              </a:rPr>
              <a:t>(90x130) décrivant </a:t>
            </a:r>
            <a:r>
              <a:rPr lang="fr-FR" dirty="0">
                <a:solidFill>
                  <a:schemeClr val="bg1"/>
                </a:solidFill>
              </a:rPr>
              <a:t>le parcours de leurs ancêtres, concrétisant ainsi </a:t>
            </a:r>
            <a:r>
              <a:rPr lang="fr-FR" dirty="0" smtClean="0">
                <a:solidFill>
                  <a:schemeClr val="bg1"/>
                </a:solidFill>
              </a:rPr>
              <a:t>notre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objectif affiché « C’est notre Histoire </a:t>
            </a:r>
            <a:r>
              <a:rPr lang="fr-FR" dirty="0" smtClean="0">
                <a:solidFill>
                  <a:schemeClr val="bg1"/>
                </a:solidFill>
              </a:rPr>
              <a:t>».</a:t>
            </a:r>
          </a:p>
          <a:p>
            <a:endParaRPr lang="fr-FR" sz="1700" dirty="0" smtClean="0">
              <a:solidFill>
                <a:schemeClr val="bg1"/>
              </a:solidFill>
            </a:endParaRPr>
          </a:p>
          <a:p>
            <a:r>
              <a:rPr lang="fr-FR" sz="1700" dirty="0" smtClean="0">
                <a:solidFill>
                  <a:schemeClr val="bg1"/>
                </a:solidFill>
              </a:rPr>
              <a:t>- Charles, Eugène et Marcel PASGRIMAUD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François BOURDEAU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Théophile GUERIN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Les Frères DURAND</a:t>
            </a:r>
            <a:endParaRPr lang="fr-FR" sz="1700" dirty="0" smtClean="0">
              <a:solidFill>
                <a:schemeClr val="bg1"/>
              </a:solidFill>
            </a:endParaRPr>
          </a:p>
          <a:p>
            <a:r>
              <a:rPr lang="fr-FR" sz="1700" dirty="0" smtClean="0">
                <a:solidFill>
                  <a:schemeClr val="bg1"/>
                </a:solidFill>
              </a:rPr>
              <a:t>- </a:t>
            </a:r>
            <a:r>
              <a:rPr lang="fr-FR" sz="1700" dirty="0" smtClean="0">
                <a:solidFill>
                  <a:schemeClr val="bg1"/>
                </a:solidFill>
              </a:rPr>
              <a:t>Les 10 Cousins DOUCET dans la Grande Guerre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Les 3 Frères DOUCET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Mes 2 Grands-Pères dans la Grande Guerre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Parcours des Frères ORHAN dans la Grande Guerre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Les 2 Frères LEBRETON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Les 3 Frères BURON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Jean AUBREE, Horloger, Photographe, Poilu et Téléphoniste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La Famille LEMBEZAT dans la Guerre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16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47" y="2060848"/>
            <a:ext cx="323944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321352" cy="16002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Les Archives Départementales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752528"/>
          </a:xfrm>
          <a:solidFill>
            <a:srgbClr val="A80000"/>
          </a:solidFill>
        </p:spPr>
        <p:txBody>
          <a:bodyPr>
            <a:normAutofit/>
          </a:bodyPr>
          <a:lstStyle/>
          <a:p>
            <a:pPr algn="r"/>
            <a:endParaRPr lang="fr-FR" dirty="0" smtClean="0">
              <a:solidFill>
                <a:schemeClr val="bg1"/>
              </a:solidFill>
            </a:endParaRPr>
          </a:p>
          <a:p>
            <a:pPr algn="r"/>
            <a:endParaRPr lang="fr-FR" dirty="0">
              <a:solidFill>
                <a:schemeClr val="bg1"/>
              </a:solidFill>
            </a:endParaRPr>
          </a:p>
          <a:p>
            <a:pPr algn="r"/>
            <a:endParaRPr lang="fr-FR" dirty="0" smtClean="0">
              <a:solidFill>
                <a:schemeClr val="bg1"/>
              </a:solidFill>
            </a:endParaRPr>
          </a:p>
          <a:p>
            <a:pPr algn="r"/>
            <a:endParaRPr lang="fr-FR" dirty="0" smtClean="0">
              <a:solidFill>
                <a:schemeClr val="bg1"/>
              </a:solidFill>
            </a:endParaRP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En exploitant la mine d’or du département,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Nous avions plusieurs objectifs à atteindre :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Présenter l’expo </a:t>
            </a:r>
            <a:r>
              <a:rPr lang="fr-FR" sz="1700" dirty="0" smtClean="0">
                <a:solidFill>
                  <a:schemeClr val="bg1"/>
                </a:solidFill>
              </a:rPr>
              <a:t>itinérante </a:t>
            </a:r>
            <a:r>
              <a:rPr lang="fr-FR" sz="1700" dirty="0" smtClean="0">
                <a:solidFill>
                  <a:schemeClr val="bg1"/>
                </a:solidFill>
              </a:rPr>
              <a:t>« La Loire-Inférieure dans la Grande Guerre »</a:t>
            </a:r>
            <a:endParaRPr lang="fr-FR" sz="1700" dirty="0" smtClean="0">
              <a:solidFill>
                <a:schemeClr val="bg1"/>
              </a:solidFill>
            </a:endParaRPr>
          </a:p>
          <a:p>
            <a:r>
              <a:rPr lang="fr-FR" sz="1700" dirty="0" smtClean="0">
                <a:solidFill>
                  <a:schemeClr val="bg1"/>
                </a:solidFill>
              </a:rPr>
              <a:t>- Exploitation des Fiches Matricules des Poilus dont 180 pour des MPF </a:t>
            </a:r>
            <a:r>
              <a:rPr lang="fr-FR" sz="1700" dirty="0" err="1" smtClean="0">
                <a:solidFill>
                  <a:schemeClr val="bg1"/>
                </a:solidFill>
              </a:rPr>
              <a:t>Nozéens</a:t>
            </a:r>
            <a:endParaRPr lang="fr-FR" sz="1700" dirty="0" smtClean="0">
              <a:solidFill>
                <a:schemeClr val="bg1"/>
              </a:solidFill>
            </a:endParaRPr>
          </a:p>
          <a:p>
            <a:r>
              <a:rPr lang="fr-FR" sz="1700" dirty="0" smtClean="0">
                <a:solidFill>
                  <a:schemeClr val="bg1"/>
                </a:solidFill>
              </a:rPr>
              <a:t>- Alimenter la Mémorial Virtuel 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Extraction des 6200 conscrits du Canton de Nozay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Définir </a:t>
            </a:r>
            <a:r>
              <a:rPr lang="fr-FR" sz="1700" dirty="0" smtClean="0">
                <a:solidFill>
                  <a:schemeClr val="bg1"/>
                </a:solidFill>
              </a:rPr>
              <a:t>une scénographie pour </a:t>
            </a:r>
            <a:r>
              <a:rPr lang="fr-FR" sz="1700" dirty="0" smtClean="0">
                <a:solidFill>
                  <a:schemeClr val="bg1"/>
                </a:solidFill>
              </a:rPr>
              <a:t>notre exposition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020705" cy="28529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09282"/>
            <a:ext cx="4725714" cy="18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321352" cy="16002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La médiatisation du projet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752528"/>
          </a:xfrm>
          <a:solidFill>
            <a:srgbClr val="A80000"/>
          </a:solidFill>
        </p:spPr>
        <p:txBody>
          <a:bodyPr>
            <a:normAutofit/>
          </a:bodyPr>
          <a:lstStyle/>
          <a:p>
            <a:pPr algn="r"/>
            <a:endParaRPr lang="fr-FR" dirty="0" smtClean="0">
              <a:solidFill>
                <a:schemeClr val="bg1"/>
              </a:solidFill>
            </a:endParaRPr>
          </a:p>
          <a:p>
            <a:pPr algn="r"/>
            <a:endParaRPr lang="fr-FR" dirty="0">
              <a:solidFill>
                <a:schemeClr val="bg1"/>
              </a:solidFill>
            </a:endParaRPr>
          </a:p>
          <a:p>
            <a:pPr algn="r"/>
            <a:endParaRPr lang="fr-FR" dirty="0" smtClean="0">
              <a:solidFill>
                <a:schemeClr val="bg1"/>
              </a:solidFill>
            </a:endParaRPr>
          </a:p>
          <a:p>
            <a:pPr algn="r"/>
            <a:endParaRPr lang="fr-FR" dirty="0" smtClean="0">
              <a:solidFill>
                <a:schemeClr val="bg1"/>
              </a:solidFill>
            </a:endParaRP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Quelques outils et partenaires :</a:t>
            </a:r>
          </a:p>
          <a:p>
            <a:endParaRPr lang="fr-FR" sz="1700" dirty="0" smtClean="0">
              <a:solidFill>
                <a:schemeClr val="bg1"/>
              </a:solidFill>
            </a:endParaRPr>
          </a:p>
          <a:p>
            <a:r>
              <a:rPr lang="fr-FR" sz="1700" dirty="0" smtClean="0">
                <a:solidFill>
                  <a:schemeClr val="bg1"/>
                </a:solidFill>
              </a:rPr>
              <a:t>- Des articles de Presse dans OUEST-FRANCE et PRESSE-OCEAN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Des articles dans le Flash Infos de NOZAY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</a:t>
            </a:r>
            <a:r>
              <a:rPr lang="fr-FR" sz="1700" dirty="0" smtClean="0">
                <a:solidFill>
                  <a:schemeClr val="bg1"/>
                </a:solidFill>
              </a:rPr>
              <a:t>Un Site Collaboratif pour </a:t>
            </a:r>
            <a:r>
              <a:rPr lang="fr-FR" sz="1700" dirty="0" smtClean="0">
                <a:solidFill>
                  <a:schemeClr val="bg1"/>
                </a:solidFill>
              </a:rPr>
              <a:t>les membres de la Commission 14-18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Un site Internet </a:t>
            </a:r>
            <a:r>
              <a:rPr lang="fr-FR" sz="1700" dirty="0" smtClean="0">
                <a:solidFill>
                  <a:schemeClr val="bg1"/>
                </a:solidFill>
              </a:rPr>
              <a:t>« Nozay avant 1914 » </a:t>
            </a:r>
            <a:r>
              <a:rPr lang="fr-FR" sz="1700" dirty="0" smtClean="0">
                <a:solidFill>
                  <a:schemeClr val="bg1"/>
                </a:solidFill>
              </a:rPr>
              <a:t>pour centraliser nos « COLLECTES »</a:t>
            </a:r>
          </a:p>
          <a:p>
            <a:r>
              <a:rPr lang="fr-FR" sz="1700" dirty="0" smtClean="0">
                <a:solidFill>
                  <a:schemeClr val="bg1"/>
                </a:solidFill>
              </a:rPr>
              <a:t>- ET APRES, </a:t>
            </a:r>
            <a:r>
              <a:rPr lang="fr-FR" sz="1700" dirty="0" smtClean="0">
                <a:solidFill>
                  <a:srgbClr val="FFFF00"/>
                </a:solidFill>
              </a:rPr>
              <a:t>comment pérenniser notre collecte ?</a:t>
            </a:r>
            <a:endParaRPr lang="fr-FR" sz="1700" dirty="0" smtClean="0">
              <a:solidFill>
                <a:srgbClr val="FFFF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39" y="692696"/>
            <a:ext cx="3256977" cy="15121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81082"/>
            <a:ext cx="2580930" cy="145177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316251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321352" cy="1600200"/>
          </a:xfrm>
        </p:spPr>
        <p:txBody>
          <a:bodyPr>
            <a:normAutofit/>
          </a:bodyPr>
          <a:lstStyle/>
          <a:p>
            <a:endParaRPr lang="fr-FR" sz="4400" dirty="0"/>
          </a:p>
        </p:txBody>
      </p:sp>
      <p:pic>
        <p:nvPicPr>
          <p:cNvPr id="1051" name="Picture 27" descr="C:\PERSO\GENEALOG\Guerre 14-18\Livret Accueil\Partenaires\thel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63" y="4703608"/>
            <a:ext cx="1893744" cy="189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752528"/>
          </a:xfrm>
          <a:solidFill>
            <a:srgbClr val="A80000"/>
          </a:solidFill>
        </p:spPr>
        <p:txBody>
          <a:bodyPr>
            <a:normAutofit/>
          </a:bodyPr>
          <a:lstStyle/>
          <a:p>
            <a:pPr algn="r"/>
            <a:endParaRPr lang="fr-FR" dirty="0" smtClean="0">
              <a:solidFill>
                <a:schemeClr val="bg1"/>
              </a:solidFill>
            </a:endParaRPr>
          </a:p>
          <a:p>
            <a:pPr algn="r"/>
            <a:endParaRPr lang="fr-FR" dirty="0">
              <a:solidFill>
                <a:schemeClr val="bg1"/>
              </a:solidFill>
            </a:endParaRPr>
          </a:p>
          <a:p>
            <a:pPr algn="r"/>
            <a:endParaRPr lang="fr-FR" dirty="0" smtClean="0">
              <a:solidFill>
                <a:schemeClr val="bg1"/>
              </a:solidFill>
            </a:endParaRPr>
          </a:p>
          <a:p>
            <a:pPr algn="r"/>
            <a:endParaRPr lang="fr-FR" dirty="0" smtClean="0">
              <a:solidFill>
                <a:schemeClr val="bg1"/>
              </a:solidFill>
            </a:endParaRPr>
          </a:p>
          <a:p>
            <a:endParaRPr lang="fr-FR" sz="1700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19</a:t>
            </a:fld>
            <a:endParaRPr lang="fr-FR"/>
          </a:p>
        </p:txBody>
      </p:sp>
      <p:pic>
        <p:nvPicPr>
          <p:cNvPr id="1039" name="Picture 15" descr="C:\PERSO\GENEALOG\Guerre 14-18\Livret Accueil\Partenaires\BEMA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04" y="0"/>
            <a:ext cx="1474781" cy="147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PERSO\GENEALOG\Guerre 14-18\Livret Accueil\Partenaires\Breteche Ou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120007"/>
            <a:ext cx="1944216" cy="88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PERSO\GENEALOG\Guerre 14-18\Livret Accueil\Partenaires\Logo_Nozay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42" y="3038475"/>
            <a:ext cx="768474" cy="7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PERSO\GENEALOG\Guerre 14-18\Livret Accueil\Partenaires\Credit_Agrico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66" y="746625"/>
            <a:ext cx="1286881" cy="12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PERSO\GENEALOG\Guerre 14-18\Livret Accueil\Partenaires\Logo_cg_loire-atlantiqu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5612"/>
            <a:ext cx="1636832" cy="8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PERSO\GENEALOG\Guerre 14-18\Livret Accueil\Partenaires\credit_mutuel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22" y="2006365"/>
            <a:ext cx="2108403" cy="5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PERSO\GENEALOG\Guerre 14-18\Livret Accueil\Partenaires\Logo Mustiere Rob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79" y="2480943"/>
            <a:ext cx="2183094" cy="58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PERSO\GENEALOG\Guerre 14-18\Livret Accueil\Partenaires\logo-groupam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9" y="2868366"/>
            <a:ext cx="1705580" cy="11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PERSO\GENEALOG\Guerre 14-18\Livret Accueil\Partenaires\TSN-44.2-NOZA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21" y="5365489"/>
            <a:ext cx="1166838" cy="11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PERSO\GENEALOG\Guerre 14-18\Livret Accueil\Partenaires\ONACV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90" y="4273707"/>
            <a:ext cx="943049" cy="90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PERSO\GENEALOG\Guerre 14-18\Livret Accueil\Partenaires\Slider_label_centenaire_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07" y="5499244"/>
            <a:ext cx="843077" cy="7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PERSO\GENEALOG\Guerre 14-18\Livret Accueil\Partenaires\Scierie Bourdau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06" y="5055030"/>
            <a:ext cx="2097557" cy="76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PERSO\GENEALOG\Guerre 14-18\Livret Accueil\Partenaires\Brochard Sylvai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925" y="687906"/>
            <a:ext cx="1156738" cy="11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PERSO\GENEALOG\Guerre 14-18\Livret Accueil\Partenaires\Logo_Ax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17" y="2595823"/>
            <a:ext cx="939577" cy="93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PERSO\GENEALOG\Guerre 14-18\Livret Accueil\Partenaires\Chocolaterie Chenai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69" y="1178886"/>
            <a:ext cx="1757995" cy="11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PERSO\GENEALOG\Guerre 14-18\Livret Accueil\Partenaires\abm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827"/>
            <a:ext cx="1217409" cy="9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PERSO\GENEALOG\Guerre 14-18\Livret Accueil\Partenaires\Aux_4_saisons_Mett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48" y="179827"/>
            <a:ext cx="1643502" cy="9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PERSO\GENEALOG\Guerre 14-18\Livret Accueil\Partenaires\boulangerie-frangeul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33" y="116632"/>
            <a:ext cx="2788900" cy="5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PERSO\GENEALOG\Guerre 14-18\Livret Accueil\Partenaires\Cave Pierre Bleues_0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4015"/>
            <a:ext cx="1463180" cy="9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PERSO\GENEALOG\Guerre 14-18\Livret Accueil\Partenaires\Charier-TP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32" y="1178886"/>
            <a:ext cx="1361218" cy="10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PERSO\GENEALOG\Guerre 14-18\Livret Accueil\Partenaires\Controle-Technique-Nozay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98" y="704121"/>
            <a:ext cx="1460714" cy="11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PERSO\GENEALOG\Guerre 14-18\Livret Accueil\Partenaires\Favreau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3438"/>
            <a:ext cx="1321947" cy="8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PERSO\GENEALOG\Guerre 14-18\Livret Accueil\Partenaires\Garage Lalloue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1687"/>
            <a:ext cx="1542596" cy="9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PERSO\GENEALOG\Guerre 14-18\Livret Accueil\Partenaires\Les_opticiens_mutualistes_logo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45" y="1967806"/>
            <a:ext cx="1124259" cy="10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PERSO\GENEALOG\Guerre 14-18\Livret Accueil\Partenaires\Librairie_laBulle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52" y="2344515"/>
            <a:ext cx="1049114" cy="6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PERSO\GENEALOG\Guerre 14-18\Livret Accueil\Partenaires\Logo UNC_2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12" y="2592313"/>
            <a:ext cx="792574" cy="9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PERSO\GENEALOG\Guerre 14-18\Livret Accueil\Partenaires\logopailluson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15" y="3117524"/>
            <a:ext cx="1579697" cy="111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PERSO\GENEALOG\Guerre 14-18\Livret Accueil\Partenaires\MAHE SAS Nozay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74" y="3607628"/>
            <a:ext cx="1562602" cy="6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PERSO\GENEALOG\Guerre 14-18\Livret Accueil\Partenaires\MC-coiffure-coiffeur-nozay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59" y="3820702"/>
            <a:ext cx="1452528" cy="44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PERSO\GENEALOG\Guerre 14-18\Livret Accueil\Partenaires\Meubles-bricaud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0" y="3680347"/>
            <a:ext cx="1242978" cy="8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PERSO\GENEALOG\Guerre 14-18\Livret Accueil\Partenaires\Ministère_des_Armées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13" y="3680348"/>
            <a:ext cx="809319" cy="9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PERSO\GENEALOG\Guerre 14-18\Livret Accueil\Partenaires\Minoterie Bourseau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95" y="3947774"/>
            <a:ext cx="1817006" cy="37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PERSO\GENEALOG\Guerre 14-18\Livret Accueil\Partenaires\NOZAY-3-marchands-CCRN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3" y="4375337"/>
            <a:ext cx="861604" cy="12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:\PERSO\GENEALOG\Guerre 14-18\Livret Accueil\Partenaires\Nozay-Automobiles-9176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56" y="4153220"/>
            <a:ext cx="1225277" cy="8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C:\PERSO\GENEALOG\Guerre 14-18\Livret Accueil\Partenaires\Nozay-Pressing_02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96" y="4375337"/>
            <a:ext cx="1762069" cy="6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PERSO\GENEALOG\Guerre 14-18\Livret Accueil\Partenaires\Peinture_Peniguel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14" y="4349568"/>
            <a:ext cx="929143" cy="7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C:\PERSO\GENEALOG\Guerre 14-18\Livret Accueil\Partenaires\Pharmacie_Grandon-Paulo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23" y="4308858"/>
            <a:ext cx="880835" cy="7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C:\PERSO\GENEALOG\Guerre 14-18\Livret Accueil\Partenaires\Pizzeria-Casa-Bella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8" y="5605700"/>
            <a:ext cx="1070799" cy="10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PERSO\GENEALOG\Guerre 14-18\Livret Accueil\Partenaires\SARL PEIGNE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45" y="4874998"/>
            <a:ext cx="1600200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PERSO\GENEALOG\Guerre 14-18\Livret Accueil\Partenaires\Tourillon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33" y="5815394"/>
            <a:ext cx="1534439" cy="9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:\PERSO\GENEALOG\Guerre 14-18\Livret Accueil\Partenaires\Tabac Presse Moureaux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35" y="5603930"/>
            <a:ext cx="1971412" cy="10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94572" y="6261564"/>
            <a:ext cx="21972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Nos Partenaires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42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1412776"/>
            <a:ext cx="3161928" cy="475942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affiche qui précise le contour de notre travail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2</a:t>
            </a:fld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364575" cy="6262616"/>
          </a:xfrm>
        </p:spPr>
      </p:pic>
    </p:spTree>
    <p:extLst>
      <p:ext uri="{BB962C8B-B14F-4D97-AF65-F5344CB8AC3E}">
        <p14:creationId xmlns:p14="http://schemas.microsoft.com/office/powerpoint/2010/main" val="5259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44"/>
            <a:ext cx="9144000" cy="376576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48880"/>
            <a:ext cx="1284086" cy="132858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3861048"/>
            <a:ext cx="6480720" cy="1260139"/>
          </a:xfrm>
          <a:solidFill>
            <a:srgbClr val="960000"/>
          </a:solidFill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+mn-lt"/>
              </a:rPr>
              <a:t>mise en place en 2015 pour organiser la collecte auprès de la population (Elus, UNC, ASPHAN, Collèges, Ecoles, Cinéma, etc…)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5496" y="5301208"/>
            <a:ext cx="8352928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800" dirty="0" smtClean="0"/>
              <a:t>Commission extra-municipale</a:t>
            </a:r>
            <a:endParaRPr lang="fr-FR" sz="4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5" y="2996952"/>
            <a:ext cx="2001462" cy="2448272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thèmes de travail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29692" y="548680"/>
            <a:ext cx="7586723" cy="4680520"/>
          </a:xfrm>
          <a:prstGeom prst="rect">
            <a:avLst/>
          </a:prstGeom>
          <a:solidFill>
            <a:srgbClr val="A80000"/>
          </a:solidFill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Un </a:t>
            </a:r>
            <a:r>
              <a:rPr lang="fr-FR" sz="2800" dirty="0">
                <a:solidFill>
                  <a:schemeClr val="bg1"/>
                </a:solidFill>
                <a:latin typeface="+mn-lt"/>
              </a:rPr>
              <a:t>dossier de labellisation de l’expo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Une </a:t>
            </a:r>
            <a:r>
              <a:rPr lang="fr-FR" sz="2800" dirty="0">
                <a:solidFill>
                  <a:schemeClr val="bg1"/>
                </a:solidFill>
                <a:latin typeface="+mn-lt"/>
              </a:rPr>
              <a:t>collection de portraits de poilus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Une vidéo « témoignages »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Nozay pendant la Guerre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Les Morts Pour la France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Lecture de lettres de poilus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Sur les traces du poilu Jean </a:t>
            </a:r>
            <a:r>
              <a:rPr lang="fr-FR" sz="2800" dirty="0" err="1" smtClean="0">
                <a:solidFill>
                  <a:schemeClr val="bg1"/>
                </a:solidFill>
                <a:latin typeface="+mn-lt"/>
              </a:rPr>
              <a:t>Rouéné</a:t>
            </a:r>
            <a:endParaRPr lang="fr-FR" sz="28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Les collections d’objets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Le Ciné est dans le pré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Notre histoire dans la Grande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Les Familles dans la Guerre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Les Archives Départementales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La médiatisation</a:t>
            </a:r>
          </a:p>
          <a:p>
            <a:pPr marL="457200" indent="-45720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Les Partenaires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8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6781800" cy="1600200"/>
          </a:xfrm>
        </p:spPr>
        <p:txBody>
          <a:bodyPr/>
          <a:lstStyle/>
          <a:p>
            <a:r>
              <a:rPr lang="fr-FR" dirty="0" smtClean="0"/>
              <a:t>Labellisation de l’expo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608512"/>
          </a:xfrm>
          <a:solidFill>
            <a:srgbClr val="A80000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26/10/2017 Présentation de notre dossier en Préfecture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03/01/2018 Confirmation par L’ONACVG du label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29/05/2018 Accord d’une subvention de 1000 €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58373"/>
            <a:ext cx="1858920" cy="17833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3" y="692696"/>
            <a:ext cx="1730411" cy="145458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4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6781800" cy="1600200"/>
          </a:xfrm>
        </p:spPr>
        <p:txBody>
          <a:bodyPr>
            <a:normAutofit/>
          </a:bodyPr>
          <a:lstStyle/>
          <a:p>
            <a:r>
              <a:rPr lang="fr-FR" dirty="0" smtClean="0"/>
              <a:t>Collection de portraits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608512"/>
          </a:xfrm>
          <a:solidFill>
            <a:srgbClr val="A80000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Au 06/10/2018,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nous avons collecté,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auprès des familles,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80 photographies de </a:t>
            </a:r>
            <a:r>
              <a:rPr lang="fr-FR" dirty="0" smtClean="0">
                <a:solidFill>
                  <a:schemeClr val="bg1"/>
                </a:solidFill>
              </a:rPr>
              <a:t>poilus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2778032" cy="40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6781800" cy="1600200"/>
          </a:xfrm>
        </p:spPr>
        <p:txBody>
          <a:bodyPr/>
          <a:lstStyle/>
          <a:p>
            <a:r>
              <a:rPr lang="fr-FR" dirty="0" smtClean="0"/>
              <a:t>Collection de portraits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6" y="549275"/>
            <a:ext cx="7348574" cy="4608513"/>
          </a:xfrm>
          <a:solidFill>
            <a:srgbClr val="A80000"/>
          </a:solidFill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7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6781800" cy="1600200"/>
          </a:xfrm>
        </p:spPr>
        <p:txBody>
          <a:bodyPr/>
          <a:lstStyle/>
          <a:p>
            <a:r>
              <a:rPr lang="fr-FR" dirty="0" smtClean="0"/>
              <a:t>Vidéo « Témoignages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608512"/>
          </a:xfrm>
          <a:solidFill>
            <a:srgbClr val="A80000"/>
          </a:solidFill>
        </p:spPr>
        <p:txBody>
          <a:bodyPr/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Les </a:t>
            </a:r>
            <a:r>
              <a:rPr lang="fr-FR" dirty="0">
                <a:solidFill>
                  <a:schemeClr val="bg1"/>
                </a:solidFill>
              </a:rPr>
              <a:t>reportages </a:t>
            </a:r>
            <a:r>
              <a:rPr lang="fr-FR" dirty="0" smtClean="0">
                <a:solidFill>
                  <a:schemeClr val="bg1"/>
                </a:solidFill>
              </a:rPr>
              <a:t>ont été réalisés </a:t>
            </a:r>
            <a:r>
              <a:rPr lang="fr-FR" dirty="0">
                <a:solidFill>
                  <a:schemeClr val="bg1"/>
                </a:solidFill>
              </a:rPr>
              <a:t>par la Classe Média du Collège Jean MERMOZ et en collaboration avec la </a:t>
            </a:r>
            <a:r>
              <a:rPr lang="fr-FR" dirty="0" smtClean="0">
                <a:solidFill>
                  <a:schemeClr val="bg1"/>
                </a:solidFill>
              </a:rPr>
              <a:t>MANO pour le montage.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69070"/>
            <a:ext cx="2848373" cy="16861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122290" cy="16365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88880"/>
            <a:ext cx="2195736" cy="15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520" y="4572000"/>
            <a:ext cx="7213848" cy="1600200"/>
          </a:xfrm>
        </p:spPr>
        <p:txBody>
          <a:bodyPr>
            <a:normAutofit/>
          </a:bodyPr>
          <a:lstStyle/>
          <a:p>
            <a:r>
              <a:rPr lang="fr-FR" dirty="0" smtClean="0"/>
              <a:t>Nozay pendant la guerre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616" y="548680"/>
            <a:ext cx="7543800" cy="4608512"/>
          </a:xfrm>
          <a:solidFill>
            <a:srgbClr val="A80000"/>
          </a:solidFill>
        </p:spPr>
        <p:txBody>
          <a:bodyPr>
            <a:normAutofit fontScale="92500" lnSpcReduction="10000"/>
          </a:bodyPr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Association de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Sauvegarde du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Patrimoine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Historique et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Artistique de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Nozay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Collecte d’informations historiques et réalisation de 4 panneaux sur les thèmes suivants :</a:t>
            </a:r>
          </a:p>
          <a:p>
            <a:r>
              <a:rPr lang="fr-FR" sz="1900" dirty="0">
                <a:solidFill>
                  <a:schemeClr val="bg1"/>
                </a:solidFill>
              </a:rPr>
              <a:t>- Nozay au rythme de la guerre / </a:t>
            </a:r>
            <a:r>
              <a:rPr lang="fr-FR" sz="1900" dirty="0" err="1">
                <a:solidFill>
                  <a:schemeClr val="bg1"/>
                </a:solidFill>
              </a:rPr>
              <a:t>Grandjouan</a:t>
            </a:r>
            <a:r>
              <a:rPr lang="fr-FR" sz="1900" dirty="0">
                <a:solidFill>
                  <a:schemeClr val="bg1"/>
                </a:solidFill>
              </a:rPr>
              <a:t> les mutilés </a:t>
            </a:r>
          </a:p>
          <a:p>
            <a:r>
              <a:rPr lang="fr-FR" sz="1900" dirty="0">
                <a:solidFill>
                  <a:schemeClr val="bg1"/>
                </a:solidFill>
              </a:rPr>
              <a:t>- Le rôle des </a:t>
            </a:r>
            <a:r>
              <a:rPr lang="fr-FR" sz="1900" dirty="0" smtClean="0">
                <a:solidFill>
                  <a:schemeClr val="bg1"/>
                </a:solidFill>
              </a:rPr>
              <a:t>femmes pendant la guerre</a:t>
            </a:r>
            <a:endParaRPr lang="fr-FR" sz="1900" dirty="0">
              <a:solidFill>
                <a:schemeClr val="bg1"/>
              </a:solidFill>
            </a:endParaRPr>
          </a:p>
          <a:p>
            <a:r>
              <a:rPr lang="fr-FR" sz="1900" dirty="0">
                <a:solidFill>
                  <a:schemeClr val="bg1"/>
                </a:solidFill>
              </a:rPr>
              <a:t>- </a:t>
            </a:r>
            <a:r>
              <a:rPr lang="fr-FR" sz="1900" dirty="0" smtClean="0">
                <a:solidFill>
                  <a:schemeClr val="bg1"/>
                </a:solidFill>
              </a:rPr>
              <a:t>Nourrir le souvenir de </a:t>
            </a:r>
            <a:r>
              <a:rPr lang="fr-FR" sz="1900" dirty="0">
                <a:solidFill>
                  <a:schemeClr val="bg1"/>
                </a:solidFill>
              </a:rPr>
              <a:t>la guerre (Croix votives)</a:t>
            </a:r>
          </a:p>
          <a:p>
            <a:r>
              <a:rPr lang="fr-FR" sz="1900" dirty="0">
                <a:solidFill>
                  <a:schemeClr val="bg1"/>
                </a:solidFill>
              </a:rPr>
              <a:t>- </a:t>
            </a:r>
            <a:r>
              <a:rPr lang="fr-FR" sz="1900" dirty="0" smtClean="0">
                <a:solidFill>
                  <a:schemeClr val="bg1"/>
                </a:solidFill>
              </a:rPr>
              <a:t>Les quatre frères </a:t>
            </a:r>
            <a:r>
              <a:rPr lang="fr-FR" sz="1900" dirty="0">
                <a:solidFill>
                  <a:schemeClr val="bg1"/>
                </a:solidFill>
              </a:rPr>
              <a:t>LEMBEZAT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3EEF-52DF-4D07-A6F4-CFF1EA02DBFB}" type="slidenum">
              <a:rPr lang="fr-FR" smtClean="0"/>
              <a:t>9</a:t>
            </a:fld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5868144" y="764704"/>
            <a:ext cx="2106431" cy="1944216"/>
            <a:chOff x="1331640" y="702196"/>
            <a:chExt cx="2034423" cy="1794513"/>
          </a:xfrm>
        </p:grpSpPr>
        <p:sp>
          <p:nvSpPr>
            <p:cNvPr id="9" name="Rectangle 8"/>
            <p:cNvSpPr/>
            <p:nvPr/>
          </p:nvSpPr>
          <p:spPr>
            <a:xfrm>
              <a:off x="1346763" y="702196"/>
              <a:ext cx="2019300" cy="1790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706009"/>
              <a:ext cx="20193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9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1115</TotalTime>
  <Words>812</Words>
  <Application>Microsoft Office PowerPoint</Application>
  <PresentationFormat>Affichage à l'écran (4:3)</PresentationFormat>
  <Paragraphs>193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NewsPrint</vt:lpstr>
      <vt:lpstr>FORUM Collectes 17-11-2018 « Une enquête nozéenne des archives aux greniers »</vt:lpstr>
      <vt:lpstr>Une affiche qui précise le contour de notre travail</vt:lpstr>
      <vt:lpstr>mise en place en 2015 pour organiser la collecte auprès de la population (Elus, UNC, ASPHAN, Collèges, Ecoles, Cinéma, etc…)</vt:lpstr>
      <vt:lpstr>Les thèmes de travail</vt:lpstr>
      <vt:lpstr>Labellisation de l’expo</vt:lpstr>
      <vt:lpstr>Collection de portraits</vt:lpstr>
      <vt:lpstr>Collection de portraits</vt:lpstr>
      <vt:lpstr>Vidéo « Témoignages »</vt:lpstr>
      <vt:lpstr>Nozay pendant la guerre</vt:lpstr>
      <vt:lpstr>Les Morts Pour la France</vt:lpstr>
      <vt:lpstr>Lecture de lettres de poilus</vt:lpstr>
      <vt:lpstr>Le Poilu Jean ROUENE</vt:lpstr>
      <vt:lpstr>Collections d’objets</vt:lpstr>
      <vt:lpstr>Le ciné est dans le pré</vt:lpstr>
      <vt:lpstr>Notre histoire dans la Grande</vt:lpstr>
      <vt:lpstr>Les familles dans la guerre</vt:lpstr>
      <vt:lpstr>Les Archives Départementales</vt:lpstr>
      <vt:lpstr>La médiatisation du projet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Collectes 17-11-2018</dc:title>
  <dc:creator>Jean-Pierre DOUCET</dc:creator>
  <cp:lastModifiedBy>Jean-Pierre DOUCET</cp:lastModifiedBy>
  <cp:revision>82</cp:revision>
  <dcterms:created xsi:type="dcterms:W3CDTF">2018-08-25T12:29:56Z</dcterms:created>
  <dcterms:modified xsi:type="dcterms:W3CDTF">2018-10-20T08:12:18Z</dcterms:modified>
</cp:coreProperties>
</file>